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9" r:id="rId4"/>
    <p:sldId id="260" r:id="rId5"/>
    <p:sldId id="261" r:id="rId6"/>
    <p:sldId id="262" r:id="rId7"/>
    <p:sldId id="265" r:id="rId8"/>
    <p:sldId id="269" r:id="rId9"/>
    <p:sldId id="271" r:id="rId10"/>
    <p:sldId id="273" r:id="rId11"/>
    <p:sldId id="274" r:id="rId12"/>
    <p:sldId id="266" r:id="rId13"/>
    <p:sldId id="270" r:id="rId14"/>
    <p:sldId id="279" r:id="rId15"/>
    <p:sldId id="280" r:id="rId16"/>
    <p:sldId id="284" r:id="rId17"/>
    <p:sldId id="267" r:id="rId18"/>
    <p:sldId id="275" r:id="rId19"/>
    <p:sldId id="276" r:id="rId20"/>
    <p:sldId id="277" r:id="rId21"/>
    <p:sldId id="278" r:id="rId22"/>
    <p:sldId id="268" r:id="rId23"/>
    <p:sldId id="272" r:id="rId24"/>
    <p:sldId id="282" r:id="rId25"/>
    <p:sldId id="283" r:id="rId26"/>
    <p:sldId id="285" r:id="rId27"/>
    <p:sldId id="257" r:id="rId28"/>
    <p:sldId id="286" r:id="rId29"/>
    <p:sldId id="287" r:id="rId30"/>
    <p:sldId id="288" r:id="rId31"/>
    <p:sldId id="289" r:id="rId32"/>
    <p:sldId id="25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641AF-04FD-44AC-8302-B6F815485F86}" v="333" dt="2026-02-03T16:04:23.907"/>
    <p1510:client id="{EDC3B7BB-343D-4A06-CF80-8390CB3F845C}" v="30" dt="2026-02-05T02:54:46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E5AC-DA5D-6728-C076-DC467AAC8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C529E5-E234-6460-38C2-D55BBFCB6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A45E5-15D3-D2A8-C43B-05D4303DC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F2C45-3D07-2CB3-420E-5DB6479AF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959DB-D01F-2611-D3DE-0E7F4CC58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5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F4853-7CCD-29B5-0EE6-F83E0AA6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A3170-0C71-88EB-0BCE-9D97268AC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07BB1-2D23-6824-9A24-6FE519513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0602C-5D49-6FD5-0525-9702E1273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81BC7-505D-9F3B-0DF8-3236D888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8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6D348-C115-EB59-72A5-14C11177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85EA2-8601-F0B5-D84E-F23BC4199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F0C02-3D11-FF6D-7C68-3317FDFB7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EBF33-1654-B0A9-D84B-20750EA7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01CC7-A2FB-49F7-C870-6158C4CC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3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96083-EE67-3062-6A26-C7CC61CF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9207-CF04-D04C-E506-E9E2F09D3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C021D-5899-110A-8A33-38329CECE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CD03A-4AB2-FBE1-7CE7-A53D1461C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68CB2-283B-9219-CC7C-2F49691D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C1D75-2F84-A92E-57AE-236AE2573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9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6BAB-FC5E-0E60-DC84-7B8D65D2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6FD56-501D-7BA6-FC8E-E5F1ED123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C8610-3BB7-9FCC-A6D9-DFB56F9EE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C8749-0D87-2C2D-17C6-A89C30F73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1ABFF-51D9-BEEF-52D1-BAEE938A08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5B538-6ACF-90C1-F93E-D4D263971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34E6C4-5EF9-E935-CCFF-A5106C9C2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BCB1A2-A76C-470E-FE9D-9825F5D0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4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8020-AEC8-0187-99CE-751A38BD8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736ED1-2343-F4B8-90AE-021518E0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4223B-A063-8CAE-A793-9D13585E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ADFF4-4586-45E1-CC63-0F7D2908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9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E4CE36-06B1-F3FB-0F44-CF4F9A03B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9F5320-9F51-C7C8-0AB4-38F7606A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0DB51-11B1-C936-3D4C-04BD30497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1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358A-6F3E-1305-B700-95A05FD46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43526-6D2D-5EF9-9300-DE2F74E07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6D345-E23A-F79E-CEF9-11DFDA590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26737-AE72-E0CB-46B0-F78E456BE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4A856-9C50-DCCD-0B29-F0B3A40C6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9093D-2FB0-EAA6-9C49-C204FC91E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4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C8DB-2468-8A36-EEFC-17CB6042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2235AF-640C-26A1-3437-3232EDC062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75654-71FE-9389-39C8-A250D8DBF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D2BEF-0130-EF12-5062-0D88729E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A187A-77CB-2F8B-636F-A97D1F400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AED62-F5AC-A2C4-381F-4C46314E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7CD34-EE68-9934-D8BC-38D61063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FF0D7-810B-3D2D-2A7C-AB0DC2BFC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AB918-623D-797B-5BD2-B4DE747B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655AB-7CB2-67C5-3DF1-19625632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04A50-5845-FC9E-B2CB-7A291D9C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7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82B3D0-5839-C4C6-EDB8-7DFCE4EDA7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A84E84-229C-48BB-19AD-56609ADE5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FBB22-D5C6-6FF7-A052-F9C08727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D6433-D3C1-9DD3-5B39-9AED71E2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246CF-744E-4A9F-2922-9DA6FCC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0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14C5B-0A95-3938-4C2A-6599B1689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3F41F-6C8A-9EB5-41FC-B4786A222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D123D-091B-D28C-825A-BAC1BDA47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92704C-D8DD-4714-88E7-91A4A885DFA3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80EE3-BA6A-DB2A-2D38-A949C50F2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C61A3-0DFE-2CFE-B8BA-58C4436D6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904986-AC9A-46EF-B02F-E403831EA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3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noiregallery.com/artist/giorgio-di-salvo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hypebeast.com/2020/3/valentino-crossbody-roger-dean-red-dragon" TargetMode="External"/><Relationship Id="rId13" Type="http://schemas.openxmlformats.org/officeDocument/2006/relationships/hyperlink" Target="https://www.valentino.com/ko-kr/experience/ooh-ecole" TargetMode="External"/><Relationship Id="rId3" Type="http://schemas.openxmlformats.org/officeDocument/2006/relationships/hyperlink" Target="https://www.lissongallery.com/news/orizzonti-rosso-featuring-anish-kapoor-at-palazzo-mignanelli-23-rome-italy" TargetMode="External"/><Relationship Id="rId7" Type="http://schemas.openxmlformats.org/officeDocument/2006/relationships/hyperlink" Target="https://www.rogerdean.com/paintings" TargetMode="External"/><Relationship Id="rId12" Type="http://schemas.openxmlformats.org/officeDocument/2006/relationships/hyperlink" Target="https://www.chloeleong.com.au/" TargetMode="External"/><Relationship Id="rId2" Type="http://schemas.openxmlformats.org/officeDocument/2006/relationships/hyperlink" Target="https://en.wikipedia.org/wiki/Anish_Kapo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gazzino.art/visit/exhibitions/mario-schifano-the-rise-of-the-60s" TargetMode="External"/><Relationship Id="rId11" Type="http://schemas.openxmlformats.org/officeDocument/2006/relationships/hyperlink" Target="https://harpersbazaar.com.au/vanentino-lecole-skin-deep/" TargetMode="External"/><Relationship Id="rId5" Type="http://schemas.openxmlformats.org/officeDocument/2006/relationships/hyperlink" Target="https://news.artnet.com/art-world/valentino-magazzino-mario-schifano-2394885" TargetMode="External"/><Relationship Id="rId15" Type="http://schemas.openxmlformats.org/officeDocument/2006/relationships/hyperlink" Target="https://www.culturedmag.com/article/2025/05/15/valentino-new-york-listening-room/" TargetMode="External"/><Relationship Id="rId10" Type="http://schemas.openxmlformats.org/officeDocument/2006/relationships/hyperlink" Target="https://www.russh.com/chloe-leong-valentino-lecole-sydney/" TargetMode="External"/><Relationship Id="rId4" Type="http://schemas.openxmlformats.org/officeDocument/2006/relationships/hyperlink" Target="https://www.artnet.com/artists/mario-schifano/" TargetMode="External"/><Relationship Id="rId9" Type="http://schemas.openxmlformats.org/officeDocument/2006/relationships/hyperlink" Target="https://tradingboundariesfineart.com/news/3-valentino-roger-dean-collaboration-spring-summer-2020/" TargetMode="External"/><Relationship Id="rId14" Type="http://schemas.openxmlformats.org/officeDocument/2006/relationships/hyperlink" Target="https://www.noiregallery.com/artist/giorgio-di-salv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7573-7DAC-F089-0937-9A55BC6C30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Valentino and the Arts</a:t>
            </a:r>
          </a:p>
        </p:txBody>
      </p:sp>
    </p:spTree>
    <p:extLst>
      <p:ext uri="{BB962C8B-B14F-4D97-AF65-F5344CB8AC3E}">
        <p14:creationId xmlns:p14="http://schemas.microsoft.com/office/powerpoint/2010/main" val="2466735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081B0-9691-1651-0E31-6AE0EE0CB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DCB95-EBEA-F1F6-B619-1026A2217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Gary Hume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9BB87-8F38-E5E4-432D-08015DB62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95688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Gary Hume is a British artist who came to                           prominence in the early 1990’s</a:t>
            </a:r>
          </a:p>
          <a:p>
            <a:r>
              <a:rPr lang="en-US"/>
              <a:t>His work is strongly associated with the Young British Artists movement. The Young British Artists was a group of artists that began to show their work in the late 1980’s. The group was known for utilizing found objects in their work and sometimes shocking subject matter</a:t>
            </a:r>
          </a:p>
          <a:p>
            <a:r>
              <a:rPr lang="en-US"/>
              <a:t>He is known for his large-scale paintings featuring bright colors and fragments from everyday life.</a:t>
            </a:r>
          </a:p>
          <a:p>
            <a:r>
              <a:rPr lang="en-US"/>
              <a:t>Some of his most famous paintings are known as “door paintings”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45EB3-FB71-BED5-AD45-D64CC1480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107" y="365124"/>
            <a:ext cx="3292898" cy="197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9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0262-C375-E182-C762-34B95D49B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Gary Hume’s artwork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D0922-4BC1-D45A-E9F3-38D4110CD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5356"/>
            <a:ext cx="5124713" cy="4102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CCD2AE-CE9A-8AFF-C1D4-56FA26CEB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441" y="1911999"/>
            <a:ext cx="2552831" cy="42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6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7A481-A565-E24D-4B34-5BD69A5A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Burberry &amp; Gary Hume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FEE18-69CD-4E40-2142-3D2D3565E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Burberry collaborated with Gary Hume to design the Summer 2025 runway set</a:t>
            </a:r>
          </a:p>
          <a:p>
            <a:r>
              <a:rPr lang="en-US"/>
              <a:t>The set is based on Hume’s Installation “Bays” that was first shown in London’s Dockland in 1990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65F0B-0837-2309-6565-CF97FED5D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7" y="3759820"/>
            <a:ext cx="3371278" cy="2417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B25FBB-737A-F25A-6196-F9DF5032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168" y="3759820"/>
            <a:ext cx="3632319" cy="241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03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B66D-0458-4E11-8B7C-11ED189C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Gary Hume for Burberry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5876B-3084-C34B-5E56-45CEA0E40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Daniel Lee became creative director of Burberry in 2022</a:t>
            </a:r>
          </a:p>
          <a:p>
            <a:r>
              <a:rPr lang="en-US"/>
              <a:t>Daniel Lee is a British designer</a:t>
            </a:r>
          </a:p>
          <a:p>
            <a:r>
              <a:rPr lang="en-US"/>
              <a:t>He took over from Riccardo Tisci, an Italian designer</a:t>
            </a:r>
          </a:p>
          <a:p>
            <a:r>
              <a:rPr lang="en-US"/>
              <a:t>He has been moving the brand in a traditional British direction since taking over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pic>
        <p:nvPicPr>
          <p:cNvPr id="1026" name="Picture 2" descr="Check's New Mate: Daniel Lee Shares His ...">
            <a:extLst>
              <a:ext uri="{FF2B5EF4-FFF2-40B4-BE49-F238E27FC236}">
                <a16:creationId xmlns:a16="http://schemas.microsoft.com/office/drawing/2014/main" id="{75268A42-D2AD-7A86-ACC9-20BE13D06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135" y="3873500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9A9DA8-7187-6D54-0427-CE86DE9A3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14" y="3873500"/>
            <a:ext cx="2554732" cy="255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8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8B551-1FD1-F0D7-7258-6DAF6A89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Burberry &amp; Gary Hume – according to luxury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0F13F-9E18-12D9-FCAA-7DC6E61DB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collaboration demonstrates a desire for the brand to gain legitimacy from art.</a:t>
            </a:r>
          </a:p>
          <a:p>
            <a:r>
              <a:rPr lang="en-US"/>
              <a:t>The collaboration strategically highlights Burberry’s British roots and place in British culture by collaborating with an artist who is an important part of relatively recent British art history</a:t>
            </a:r>
          </a:p>
        </p:txBody>
      </p:sp>
    </p:spTree>
    <p:extLst>
      <p:ext uri="{BB962C8B-B14F-4D97-AF65-F5344CB8AC3E}">
        <p14:creationId xmlns:p14="http://schemas.microsoft.com/office/powerpoint/2010/main" val="25358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370F-2214-F362-BA52-56346C95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Anish Kapoor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FCD8E-D03B-F785-6126-20620056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44" y="1825625"/>
            <a:ext cx="9622752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Anish Kapoor is a British contemporary visual artist known for his work in sculpture, installation art, and conceptual art.</a:t>
            </a:r>
          </a:p>
          <a:p>
            <a:r>
              <a:rPr lang="en-US"/>
              <a:t>He has created notable works since the 1980s and has received multiple prestigious awards and honors including the Premio </a:t>
            </a:r>
            <a:r>
              <a:rPr lang="en-US" err="1"/>
              <a:t>Duemila</a:t>
            </a:r>
            <a:r>
              <a:rPr lang="en-US"/>
              <a:t> Prize at the 44th Venice Biennale in 1990 and the Turner Prize in 1991. </a:t>
            </a:r>
          </a:p>
          <a:p>
            <a:r>
              <a:rPr lang="en-US"/>
              <a:t>In the late 1980s and 1990s, Kapoor became known for his explorations of matter and non-matter, and after 1995, he gained widespread recognition for his innovative use of stainless steel.</a:t>
            </a:r>
          </a:p>
          <a:p>
            <a:r>
              <a:rPr lang="en-US"/>
              <a:t>One of his most famous works is Cloud Gate (often called "the Bean") in Chicago. 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 descr="A person wearing a microphone&#10;&#10;AI-generated content may be incorrect.">
            <a:extLst>
              <a:ext uri="{FF2B5EF4-FFF2-40B4-BE49-F238E27FC236}">
                <a16:creationId xmlns:a16="http://schemas.microsoft.com/office/drawing/2014/main" id="{6DEFB933-B9BA-D7FB-88C0-6F28864BF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133" y="220177"/>
            <a:ext cx="1719335" cy="228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14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oup of people standing around a reflective object with Millennium Park in the background&#10;&#10;AI-generated content may be incorrect.">
            <a:extLst>
              <a:ext uri="{FF2B5EF4-FFF2-40B4-BE49-F238E27FC236}">
                <a16:creationId xmlns:a16="http://schemas.microsoft.com/office/drawing/2014/main" id="{7899349A-DD65-214A-C31D-FB09BFD33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081" y="1699729"/>
            <a:ext cx="3824112" cy="19797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8E5962-B4D6-ABEE-CE03-65F815F2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Anish Kapoor's Artwork</a:t>
            </a:r>
          </a:p>
        </p:txBody>
      </p:sp>
      <p:pic>
        <p:nvPicPr>
          <p:cNvPr id="5" name="Picture 4" descr="A room with a fireplace and mirrors&#10;&#10;AI-generated content may be incorrect.">
            <a:extLst>
              <a:ext uri="{FF2B5EF4-FFF2-40B4-BE49-F238E27FC236}">
                <a16:creationId xmlns:a16="http://schemas.microsoft.com/office/drawing/2014/main" id="{EB40477C-8F2F-1776-7C33-5FD996182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0" y="3676842"/>
            <a:ext cx="4303954" cy="2937165"/>
          </a:xfrm>
          <a:prstGeom prst="rect">
            <a:avLst/>
          </a:prstGeom>
        </p:spPr>
      </p:pic>
      <p:pic>
        <p:nvPicPr>
          <p:cNvPr id="6" name="Picture 5" descr="A red object in a room&#10;&#10;AI-generated content may be incorrect.">
            <a:extLst>
              <a:ext uri="{FF2B5EF4-FFF2-40B4-BE49-F238E27FC236}">
                <a16:creationId xmlns:a16="http://schemas.microsoft.com/office/drawing/2014/main" id="{3D7FC196-F1CF-B5C7-8723-0072136F6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646" y="1556520"/>
            <a:ext cx="3028950" cy="506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C9110-41EE-E7BE-B68A-8DA8DF502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314" y="1557950"/>
            <a:ext cx="4290099" cy="2829791"/>
          </a:xfrm>
          <a:prstGeom prst="rect">
            <a:avLst/>
          </a:prstGeom>
        </p:spPr>
      </p:pic>
      <p:pic>
        <p:nvPicPr>
          <p:cNvPr id="8" name="Picture 7" descr="A group of circular mirrors with a person in the middle&#10;&#10;AI-generated content may be incorrect.">
            <a:extLst>
              <a:ext uri="{FF2B5EF4-FFF2-40B4-BE49-F238E27FC236}">
                <a16:creationId xmlns:a16="http://schemas.microsoft.com/office/drawing/2014/main" id="{70416D3D-B31B-C0EA-E1E4-D24163921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8386" y="4355138"/>
            <a:ext cx="4297411" cy="225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0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1957E-80B5-3410-980C-251F1FCD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&amp; Anish Kapoor</a:t>
            </a:r>
          </a:p>
        </p:txBody>
      </p:sp>
      <p:pic>
        <p:nvPicPr>
          <p:cNvPr id="4" name="Content Placeholder 3" descr="A mirror on a stand in front of a building&#10;&#10;AI-generated content may be incorrect.">
            <a:extLst>
              <a:ext uri="{FF2B5EF4-FFF2-40B4-BE49-F238E27FC236}">
                <a16:creationId xmlns:a16="http://schemas.microsoft.com/office/drawing/2014/main" id="{0046BD6F-F052-0819-41B8-2F3A6CCAF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3692" y="391672"/>
            <a:ext cx="3986060" cy="3035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63303E-F600-6CD5-E523-EB3766292B47}"/>
              </a:ext>
            </a:extLst>
          </p:cNvPr>
          <p:cNvSpPr txBox="1"/>
          <p:nvPr/>
        </p:nvSpPr>
        <p:spPr>
          <a:xfrm>
            <a:off x="431030" y="1585575"/>
            <a:ext cx="6167196" cy="5047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2200"/>
              <a:t>Valentino partners with Anish Kapoor for an immersive exhibition in Rome, Italy.</a:t>
            </a:r>
          </a:p>
          <a:p>
            <a:pPr marL="285750" indent="-285750">
              <a:buFont typeface="Calibri"/>
              <a:buChar char="-"/>
            </a:pPr>
            <a:r>
              <a:rPr lang="en-US" sz="2200"/>
              <a:t>Hosted at PM23 (Palazzo Mignanelli 23), a newly restored cultural space created by the Valentino </a:t>
            </a:r>
            <a:r>
              <a:rPr lang="en-US" sz="2200" err="1"/>
              <a:t>Garavani</a:t>
            </a:r>
            <a:r>
              <a:rPr lang="en-US" sz="2200"/>
              <a:t> and Giancarlo </a:t>
            </a:r>
            <a:r>
              <a:rPr lang="en-US" sz="2200" err="1"/>
              <a:t>Giammetti</a:t>
            </a:r>
            <a:r>
              <a:rPr lang="en-US" sz="2200"/>
              <a:t> Foundation.</a:t>
            </a:r>
          </a:p>
          <a:p>
            <a:pPr marL="285750" indent="-285750">
              <a:buFont typeface="Calibri"/>
              <a:buChar char="-"/>
            </a:pPr>
            <a:r>
              <a:rPr lang="en-US" sz="2200"/>
              <a:t>This exhibition explores the color red as a visual, symbolic, and identity shaping force (aligning with Valentino's aesthetic)</a:t>
            </a:r>
          </a:p>
          <a:p>
            <a:pPr marL="285750" indent="-285750">
              <a:buFont typeface="Calibri"/>
              <a:buChar char="-"/>
            </a:pPr>
            <a:r>
              <a:rPr lang="en-US" sz="2200"/>
              <a:t>This collaboration demonstrates Valentino's commitment to fine art collaboration, craftsmanship, and experiential storytelling. </a:t>
            </a:r>
          </a:p>
          <a:p>
            <a:pPr marL="285750" indent="-285750">
              <a:buFont typeface="Calibri"/>
              <a:buChar char="-"/>
            </a:pPr>
            <a:endParaRPr lang="en-US"/>
          </a:p>
          <a:p>
            <a:pPr marL="285750" indent="-285750">
              <a:buFont typeface="Calibri"/>
              <a:buChar char="-"/>
            </a:pPr>
            <a:endParaRPr lang="en-US"/>
          </a:p>
        </p:txBody>
      </p:sp>
      <p:pic>
        <p:nvPicPr>
          <p:cNvPr id="6" name="Picture 5" descr="A room with red walls and a table&#10;&#10;AI-generated content may be incorrect.">
            <a:extLst>
              <a:ext uri="{FF2B5EF4-FFF2-40B4-BE49-F238E27FC236}">
                <a16:creationId xmlns:a16="http://schemas.microsoft.com/office/drawing/2014/main" id="{4E95AFBB-2F8E-E373-DA19-E45690288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887" y="3652340"/>
            <a:ext cx="3986387" cy="274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1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A9A57-8707-438F-F48D-D0A4D9744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Kapoor for Valentino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D74E4-3A98-38E2-C399-75618D004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87944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Valentino is expanding its focus on art and cultural projects through the Valentino </a:t>
            </a:r>
            <a:r>
              <a:rPr lang="en-US" err="1"/>
              <a:t>Garavani</a:t>
            </a:r>
            <a:r>
              <a:rPr lang="en-US"/>
              <a:t> Foundation.</a:t>
            </a:r>
          </a:p>
          <a:p>
            <a:r>
              <a:rPr lang="en-US"/>
              <a:t>Anish Kapoor is a globally recognized contemporary visual artist.</a:t>
            </a:r>
          </a:p>
          <a:p>
            <a:r>
              <a:rPr lang="en-US"/>
              <a:t>The collaboration reflects Valentino's emphasis on bold color, emotion, and visual impact.</a:t>
            </a:r>
          </a:p>
          <a:p>
            <a:r>
              <a:rPr lang="en-US"/>
              <a:t>Kapoor's exploration of form and space aligns with Valentino's dramatic and sculptural aesthetic.</a:t>
            </a:r>
          </a:p>
        </p:txBody>
      </p:sp>
      <p:pic>
        <p:nvPicPr>
          <p:cNvPr id="5" name="Picture 4" descr="A mannequin in a red dress&#10;&#10;AI-generated content may be incorrect.">
            <a:extLst>
              <a:ext uri="{FF2B5EF4-FFF2-40B4-BE49-F238E27FC236}">
                <a16:creationId xmlns:a16="http://schemas.microsoft.com/office/drawing/2014/main" id="{0E91FEFA-25AB-922B-D702-E866884DD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8021" y="2108008"/>
            <a:ext cx="3279293" cy="319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53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4AF7-717B-03AD-0FCB-A1CF270F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Kapoor and Valentino- according to luxury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874EF-D411-F4B5-09FA-EEECECECE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This collaboration increases Valentino's prestige and credibility by connecting with a highly respected contemporary artist.</a:t>
            </a:r>
          </a:p>
          <a:p>
            <a:r>
              <a:rPr lang="en-US"/>
              <a:t>This collaboration also strengthens Valentino's symbolic value, positioning the brand within the world of high art.</a:t>
            </a:r>
          </a:p>
          <a:p>
            <a:r>
              <a:rPr lang="en-US"/>
              <a:t>The exhibits focus on Valentino Red transforms a brand signature into a cultural and artistic code, reinforcing brand identity.</a:t>
            </a:r>
          </a:p>
          <a:p>
            <a:r>
              <a:rPr lang="en-US"/>
              <a:t>This exhibit also reflects luxury's emphasis on experience and emotional meaning over product utility.</a:t>
            </a:r>
          </a:p>
        </p:txBody>
      </p:sp>
    </p:spTree>
    <p:extLst>
      <p:ext uri="{BB962C8B-B14F-4D97-AF65-F5344CB8AC3E}">
        <p14:creationId xmlns:p14="http://schemas.microsoft.com/office/powerpoint/2010/main" val="158282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A2AED-55FC-C791-6980-EBC0146B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DE3C8-F8D3-D529-785C-592032C0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Roger Dean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C0706-8F6B-08DD-4005-5DD996703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355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Roger Dean is an English artist known for his unique style of album covers that feature many fantasy-inspired designs</a:t>
            </a:r>
          </a:p>
          <a:p>
            <a:r>
              <a:rPr lang="en-US"/>
              <a:t>He graduated from the </a:t>
            </a:r>
            <a:r>
              <a:rPr lang="en-US">
                <a:ea typeface="+mn-lt"/>
                <a:cs typeface="+mn-lt"/>
              </a:rPr>
              <a:t>Royal College of Art and many of his designs have been imitated through graffiti and major films</a:t>
            </a:r>
          </a:p>
          <a:p>
            <a:r>
              <a:rPr lang="en-US"/>
              <a:t>His trademark typography came from creating the album cover for </a:t>
            </a:r>
            <a:r>
              <a:rPr lang="en-US" err="1">
                <a:ea typeface="+mn-lt"/>
                <a:cs typeface="+mn-lt"/>
              </a:rPr>
              <a:t>Osibisa's</a:t>
            </a:r>
            <a:r>
              <a:rPr lang="en-US">
                <a:ea typeface="+mn-lt"/>
                <a:cs typeface="+mn-lt"/>
              </a:rPr>
              <a:t> first album</a:t>
            </a:r>
          </a:p>
          <a:p>
            <a:r>
              <a:rPr lang="en-US"/>
              <a:t>Along with being an artist, he also co-founded the publishing companies Dragons' Dream and Paper Tiger</a:t>
            </a:r>
          </a:p>
        </p:txBody>
      </p:sp>
      <p:pic>
        <p:nvPicPr>
          <p:cNvPr id="4" name="Picture 3" descr="R.D. (c) Michael Inns 2024           .jpg">
            <a:extLst>
              <a:ext uri="{FF2B5EF4-FFF2-40B4-BE49-F238E27FC236}">
                <a16:creationId xmlns:a16="http://schemas.microsoft.com/office/drawing/2014/main" id="{E5310C91-0177-6792-D94B-2E063FB8D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69" r="184" b="29444"/>
          <a:stretch>
            <a:fillRect/>
          </a:stretch>
        </p:blipFill>
        <p:spPr>
          <a:xfrm>
            <a:off x="10436466" y="4617803"/>
            <a:ext cx="1577118" cy="197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02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CA96-213D-DA89-07D1-F8A7DA00F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C694-0132-384B-92BC-53C0FF9C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Roger Dean's Work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0D6E43A-1995-F98D-48A6-60015DB75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5650" y="1441363"/>
            <a:ext cx="3710066" cy="24755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5FBA4E-CAFC-1828-BA35-51589CAF8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026" y="3915708"/>
            <a:ext cx="4033646" cy="2698229"/>
          </a:xfrm>
          <a:prstGeom prst="rect">
            <a:avLst/>
          </a:prstGeom>
        </p:spPr>
      </p:pic>
      <p:pic>
        <p:nvPicPr>
          <p:cNvPr id="9" name="Picture 8" descr="A group of fish on a beach&#10;&#10;AI-generated content may be incorrect.">
            <a:extLst>
              <a:ext uri="{FF2B5EF4-FFF2-40B4-BE49-F238E27FC236}">
                <a16:creationId xmlns:a16="http://schemas.microsoft.com/office/drawing/2014/main" id="{00EA8610-0A03-30F7-D6B2-BF2EDCC6A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91" y="1438545"/>
            <a:ext cx="4015546" cy="2490411"/>
          </a:xfrm>
          <a:prstGeom prst="rect">
            <a:avLst/>
          </a:prstGeom>
        </p:spPr>
      </p:pic>
      <p:pic>
        <p:nvPicPr>
          <p:cNvPr id="3" name="Picture 2" descr="A green and blue planet&#10;&#10;AI-generated content may be incorrect.">
            <a:extLst>
              <a:ext uri="{FF2B5EF4-FFF2-40B4-BE49-F238E27FC236}">
                <a16:creationId xmlns:a16="http://schemas.microsoft.com/office/drawing/2014/main" id="{237D9157-90FB-D90E-A163-343BE327C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182" y="1442693"/>
            <a:ext cx="2535081" cy="2487871"/>
          </a:xfrm>
          <a:prstGeom prst="rect">
            <a:avLst/>
          </a:prstGeom>
        </p:spPr>
      </p:pic>
      <p:pic>
        <p:nvPicPr>
          <p:cNvPr id="4" name="Picture 3" descr="A pyramid in the distance&#10;&#10;AI-generated content may be incorrect.">
            <a:extLst>
              <a:ext uri="{FF2B5EF4-FFF2-40B4-BE49-F238E27FC236}">
                <a16:creationId xmlns:a16="http://schemas.microsoft.com/office/drawing/2014/main" id="{9BC092DB-701F-2983-30F1-9DF0067AF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342" y="3928673"/>
            <a:ext cx="4504235" cy="272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84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50A33-2EBF-5F58-0D63-72D0DF4E8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D7DF6-2684-AD48-8029-DB24CD2FA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and Roger Dean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6DFEB-5293-804F-E7D3-7250C8EE7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673" y="1715944"/>
            <a:ext cx="6617873" cy="45454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Valentino partnered with Roger Dean for the </a:t>
            </a:r>
            <a:r>
              <a:rPr lang="en-US">
                <a:ea typeface="+mn-lt"/>
                <a:cs typeface="+mn-lt"/>
              </a:rPr>
              <a:t>Summer Menswear Collection in 2020</a:t>
            </a:r>
          </a:p>
          <a:p>
            <a:r>
              <a:rPr lang="en-US"/>
              <a:t>The collection was designed by </a:t>
            </a:r>
            <a:r>
              <a:rPr lang="en-US">
                <a:ea typeface="+mn-lt"/>
                <a:cs typeface="+mn-lt"/>
              </a:rPr>
              <a:t>Italian designer </a:t>
            </a:r>
            <a:r>
              <a:rPr lang="en-US" err="1">
                <a:ea typeface="+mn-lt"/>
                <a:cs typeface="+mn-lt"/>
              </a:rPr>
              <a:t>Pierpaulo</a:t>
            </a:r>
            <a:r>
              <a:rPr lang="en-US">
                <a:ea typeface="+mn-lt"/>
                <a:cs typeface="+mn-lt"/>
              </a:rPr>
              <a:t> Piccoli</a:t>
            </a:r>
          </a:p>
          <a:p>
            <a:r>
              <a:rPr lang="en-US"/>
              <a:t>The collection is based around many of Roger Dean's iconic pieces, and expressing individuality</a:t>
            </a:r>
          </a:p>
          <a:p>
            <a:r>
              <a:rPr lang="en-US"/>
              <a:t>The idea of freedom and individuality showcases Valentino's commitment to unique storytelling</a:t>
            </a:r>
          </a:p>
        </p:txBody>
      </p:sp>
      <p:pic>
        <p:nvPicPr>
          <p:cNvPr id="5" name="Picture 4" descr="A person walking down a runway&#10;&#10;AI-generated content may be incorrect.">
            <a:extLst>
              <a:ext uri="{FF2B5EF4-FFF2-40B4-BE49-F238E27FC236}">
                <a16:creationId xmlns:a16="http://schemas.microsoft.com/office/drawing/2014/main" id="{16B1109D-D037-AD2C-53EB-656B40BAF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397" y="365952"/>
            <a:ext cx="2252959" cy="3274368"/>
          </a:xfrm>
          <a:prstGeom prst="rect">
            <a:avLst/>
          </a:prstGeom>
        </p:spPr>
      </p:pic>
      <p:pic>
        <p:nvPicPr>
          <p:cNvPr id="6" name="Picture 5" descr="A person walking down a runway&#10;&#10;AI-generated content may be incorrect.">
            <a:extLst>
              <a:ext uri="{FF2B5EF4-FFF2-40B4-BE49-F238E27FC236}">
                <a16:creationId xmlns:a16="http://schemas.microsoft.com/office/drawing/2014/main" id="{7F9CDC21-5CE2-79E7-6E3E-400C977D1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793" y="2977875"/>
            <a:ext cx="2347158" cy="33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22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8468-F926-AC5E-63BE-96677501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420F-5940-9ECE-0047-1D1FDD0DA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Roger Dean for Valentino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70F0A-3D9C-844B-7915-21540F975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673" y="1825625"/>
            <a:ext cx="11051328" cy="47070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 the 2020 season, Valentino wanted to move in a fantasy-inspired direction, and Roger Dean is a well-known fantasy artist</a:t>
            </a:r>
          </a:p>
          <a:p>
            <a:r>
              <a:rPr lang="en-US"/>
              <a:t>This show was dedicated to "</a:t>
            </a:r>
            <a:r>
              <a:rPr lang="en-US">
                <a:ea typeface="+mn-lt"/>
                <a:cs typeface="+mn-lt"/>
              </a:rPr>
              <a:t>dreamers — romantics, idealists and other masters of imaginary worlds"</a:t>
            </a:r>
          </a:p>
          <a:p>
            <a:r>
              <a:rPr lang="en-US"/>
              <a:t>This collection was started with the idea of mental escape and to go deeper into yourself</a:t>
            </a:r>
          </a:p>
          <a:p>
            <a:r>
              <a:rPr lang="en-US"/>
              <a:t>Roger Dean's artwork acted as the basis for the rest of the collection with vibrant embroidery accentuating the pieces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10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9E2CA-66F3-9AF7-BC37-A426B0A25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Roger Dean and Valentino – According to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76740-9992-DFD6-8127-42E5B4900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This collaboration increases Valentino's credibility by connecting with a highly respected artists who has massively influenced pop culture</a:t>
            </a:r>
          </a:p>
          <a:p>
            <a:r>
              <a:rPr lang="en-US"/>
              <a:t>This collaboration also reflects luxury's emphasis on individuality, as the collection's main idea if being whoever you want to be </a:t>
            </a:r>
          </a:p>
          <a:p>
            <a:r>
              <a:rPr lang="en-US"/>
              <a:t>This makes Valentino relevant as they can balance high sophisticated art with pop culture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44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8608-3698-F0BE-1AFE-1C4D4C07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Chloe Leong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3AF84-6B99-DDF9-F32E-50B95E34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945"/>
            <a:ext cx="8803758" cy="49466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200" dirty="0"/>
              <a:t>Chloe Leong is an Australian choreographer, movement director, and dancer who started her dance journey at the Rambert School of Ballet and Contemporary Dance in London, where she earned a 1st class BA Hons degree. </a:t>
            </a:r>
          </a:p>
          <a:p>
            <a:r>
              <a:rPr lang="en-US" sz="2200" dirty="0">
                <a:solidFill>
                  <a:srgbClr val="000000"/>
                </a:solidFill>
                <a:ea typeface="+mn-lt"/>
                <a:cs typeface="+mn-lt"/>
              </a:rPr>
              <a:t>After graduation, Leong danced with IT </a:t>
            </a:r>
            <a:r>
              <a:rPr lang="en-US" sz="2200" err="1">
                <a:solidFill>
                  <a:srgbClr val="000000"/>
                </a:solidFill>
                <a:ea typeface="+mn-lt"/>
                <a:cs typeface="+mn-lt"/>
              </a:rPr>
              <a:t>Dansa</a:t>
            </a:r>
            <a:r>
              <a:rPr lang="en-US" sz="2200" dirty="0">
                <a:solidFill>
                  <a:srgbClr val="000000"/>
                </a:solidFill>
                <a:ea typeface="+mn-lt"/>
                <a:cs typeface="+mn-lt"/>
              </a:rPr>
              <a:t> in Barcelona, performing contemporary repertoire and expanding her experience with diverse choreographic styles.</a:t>
            </a:r>
          </a:p>
          <a:p>
            <a:r>
              <a:rPr lang="en-US" sz="2200" dirty="0">
                <a:solidFill>
                  <a:srgbClr val="000000"/>
                </a:solidFill>
                <a:ea typeface="+mn-lt"/>
                <a:cs typeface="+mn-lt"/>
              </a:rPr>
              <a:t>She later joined the Sydney Dance Company where she began choreographing and received the Helpmann Award for 'Best Female Dancer' for in 2015 for her portrayal in '</a:t>
            </a:r>
            <a:r>
              <a:rPr lang="en-US" sz="2200" err="1">
                <a:solidFill>
                  <a:srgbClr val="000000"/>
                </a:solidFill>
                <a:ea typeface="+mn-lt"/>
                <a:cs typeface="+mn-lt"/>
              </a:rPr>
              <a:t>Quintett</a:t>
            </a:r>
            <a:r>
              <a:rPr lang="en-US" sz="2200" dirty="0">
                <a:solidFill>
                  <a:srgbClr val="000000"/>
                </a:solidFill>
                <a:ea typeface="+mn-lt"/>
                <a:cs typeface="+mn-lt"/>
              </a:rPr>
              <a:t>' by William Forsythe. </a:t>
            </a:r>
          </a:p>
          <a:p>
            <a:r>
              <a:rPr lang="en-US" sz="2200" dirty="0">
                <a:ea typeface="+mn-lt"/>
                <a:cs typeface="+mn-lt"/>
              </a:rPr>
              <a:t>Leong was also the co-director of contemporary dance collective NEW OLD NOW (NON), supporting innovative performance projects and emerging artists.</a:t>
            </a:r>
            <a:br>
              <a:rPr lang="en-US" sz="2200" dirty="0"/>
            </a:br>
            <a:r>
              <a:rPr lang="en-US" sz="2200" i="1" dirty="0">
                <a:solidFill>
                  <a:srgbClr val="F5F5F5"/>
                </a:solidFill>
                <a:highlight>
                  <a:srgbClr val="0D0D0D"/>
                </a:highlight>
                <a:ea typeface="+mn-lt"/>
                <a:cs typeface="+mn-lt"/>
              </a:rPr>
              <a:t>‍</a:t>
            </a:r>
            <a:br>
              <a:rPr lang="en-US" sz="2200" i="1" dirty="0">
                <a:highlight>
                  <a:srgbClr val="0D0D0D"/>
                </a:highlight>
                <a:ea typeface="+mn-lt"/>
                <a:cs typeface="+mn-lt"/>
              </a:rPr>
            </a:br>
            <a:endParaRPr lang="en-US" sz="2200" i="1" dirty="0">
              <a:solidFill>
                <a:srgbClr val="F5F5F5"/>
              </a:solidFill>
              <a:highlight>
                <a:srgbClr val="0D0D0D"/>
              </a:highlight>
              <a:ea typeface="+mn-lt"/>
              <a:cs typeface="+mn-lt"/>
            </a:endParaRPr>
          </a:p>
        </p:txBody>
      </p:sp>
      <p:pic>
        <p:nvPicPr>
          <p:cNvPr id="4" name="Picture 3" descr="Valentino Collaborates With Australian Dancer Chloe Leong On New Art  Performance | Vogue Australia">
            <a:extLst>
              <a:ext uri="{FF2B5EF4-FFF2-40B4-BE49-F238E27FC236}">
                <a16:creationId xmlns:a16="http://schemas.microsoft.com/office/drawing/2014/main" id="{255B6F9E-E1ED-0891-F4FD-FEF5788DD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1045" y="746464"/>
            <a:ext cx="2240133" cy="33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0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B909D-182F-4883-2933-7C022FC4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Chloe Leong's Work</a:t>
            </a:r>
          </a:p>
        </p:txBody>
      </p:sp>
      <p:pic>
        <p:nvPicPr>
          <p:cNvPr id="4" name="Content Placeholder 3" descr="A person and person dancing on a stage&#10;&#10;AI-generated content may be incorrect.">
            <a:extLst>
              <a:ext uri="{FF2B5EF4-FFF2-40B4-BE49-F238E27FC236}">
                <a16:creationId xmlns:a16="http://schemas.microsoft.com/office/drawing/2014/main" id="{927C509D-D938-4534-8001-351D3C69A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9675" y="1695920"/>
            <a:ext cx="3784107" cy="2524495"/>
          </a:xfrm>
          <a:prstGeom prst="rect">
            <a:avLst/>
          </a:prstGeom>
        </p:spPr>
      </p:pic>
      <p:pic>
        <p:nvPicPr>
          <p:cNvPr id="5" name="Picture 4" descr="New Breed – Fjord Review">
            <a:extLst>
              <a:ext uri="{FF2B5EF4-FFF2-40B4-BE49-F238E27FC236}">
                <a16:creationId xmlns:a16="http://schemas.microsoft.com/office/drawing/2014/main" id="{C3CAB8B4-DD60-F00B-66F7-15A822A064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263" b="-277"/>
          <a:stretch>
            <a:fillRect/>
          </a:stretch>
        </p:blipFill>
        <p:spPr>
          <a:xfrm>
            <a:off x="3739718" y="4410175"/>
            <a:ext cx="1863992" cy="2190548"/>
          </a:xfrm>
          <a:prstGeom prst="rect">
            <a:avLst/>
          </a:prstGeom>
        </p:spPr>
      </p:pic>
      <p:pic>
        <p:nvPicPr>
          <p:cNvPr id="6" name="Picture 5" descr="Group of Asian-Australian artists in front of the Chinese Garden of Friendship in Sydney.">
            <a:extLst>
              <a:ext uri="{FF2B5EF4-FFF2-40B4-BE49-F238E27FC236}">
                <a16:creationId xmlns:a16="http://schemas.microsoft.com/office/drawing/2014/main" id="{0C0688B8-96EE-B605-1E3C-B6832B6BE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584" y="2603294"/>
            <a:ext cx="3394228" cy="22432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6701D5-C956-932A-823D-BCA7F2D44F51}"/>
              </a:ext>
            </a:extLst>
          </p:cNvPr>
          <p:cNvSpPr txBox="1"/>
          <p:nvPr/>
        </p:nvSpPr>
        <p:spPr>
          <a:xfrm>
            <a:off x="9318317" y="4845727"/>
            <a:ext cx="3588058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/>
              <a:t>2024 Collaboration with Adobe</a:t>
            </a:r>
          </a:p>
        </p:txBody>
      </p:sp>
      <p:pic>
        <p:nvPicPr>
          <p:cNvPr id="3" name="Picture 2" descr="A person smiling for the camera&#10;&#10;AI-generated content may be incorrect.">
            <a:extLst>
              <a:ext uri="{FF2B5EF4-FFF2-40B4-BE49-F238E27FC236}">
                <a16:creationId xmlns:a16="http://schemas.microsoft.com/office/drawing/2014/main" id="{566AC60E-9ED5-1FD6-1D9F-3D8F2481AC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2" r="-324" b="1241"/>
          <a:stretch>
            <a:fillRect/>
          </a:stretch>
        </p:blipFill>
        <p:spPr>
          <a:xfrm>
            <a:off x="6099440" y="1891643"/>
            <a:ext cx="2308296" cy="4101672"/>
          </a:xfrm>
          <a:prstGeom prst="rect">
            <a:avLst/>
          </a:prstGeom>
        </p:spPr>
      </p:pic>
      <p:pic>
        <p:nvPicPr>
          <p:cNvPr id="9" name="Picture 8" descr="A person in a green dress dancing in a parking lot&#10;&#10;AI-generated content may be incorrect.">
            <a:extLst>
              <a:ext uri="{FF2B5EF4-FFF2-40B4-BE49-F238E27FC236}">
                <a16:creationId xmlns:a16="http://schemas.microsoft.com/office/drawing/2014/main" id="{9AD4F754-7E93-D6B9-F9B1-4EE12A8079E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32" t="3126" r="35163" b="332"/>
          <a:stretch>
            <a:fillRect/>
          </a:stretch>
        </p:blipFill>
        <p:spPr>
          <a:xfrm>
            <a:off x="836337" y="4411349"/>
            <a:ext cx="2382637" cy="214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5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3241-2DF7-9EF3-43E3-226179AE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and Chloe Leong's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76B21-4A40-62F4-8347-2FB889907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313657"/>
            <a:ext cx="8042801" cy="512524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70000"/>
              </a:lnSpc>
            </a:pPr>
            <a:r>
              <a:rPr lang="en-US" sz="1400" dirty="0"/>
              <a:t>Valentino invited Chloe Leong to bring their </a:t>
            </a:r>
            <a:r>
              <a:rPr lang="en-US" sz="1400" err="1">
                <a:ea typeface="+mn-lt"/>
                <a:cs typeface="+mn-lt"/>
              </a:rPr>
              <a:t>L’École</a:t>
            </a:r>
            <a:r>
              <a:rPr lang="en-US" sz="1400" dirty="0">
                <a:ea typeface="+mn-lt"/>
                <a:cs typeface="+mn-lt"/>
              </a:rPr>
              <a:t> collection to life in in March of 2024 as their first arts-led project created in Australia. </a:t>
            </a:r>
            <a:endParaRPr lang="en-US" sz="1400" dirty="0"/>
          </a:p>
          <a:p>
            <a:pPr>
              <a:lnSpc>
                <a:spcPct val="170000"/>
              </a:lnSpc>
            </a:pPr>
            <a:r>
              <a:rPr lang="en-US" sz="1400" dirty="0">
                <a:ea typeface="+mn-lt"/>
                <a:cs typeface="+mn-lt"/>
              </a:rPr>
              <a:t>The performance </a:t>
            </a:r>
            <a:r>
              <a:rPr lang="en-US" sz="1400" i="1" dirty="0">
                <a:ea typeface="+mn-lt"/>
                <a:cs typeface="+mn-lt"/>
              </a:rPr>
              <a:t>Skin Deep</a:t>
            </a:r>
            <a:r>
              <a:rPr lang="en-US" sz="1400" dirty="0">
                <a:ea typeface="+mn-lt"/>
                <a:cs typeface="+mn-lt"/>
              </a:rPr>
              <a:t> was inspired by Valentino’s </a:t>
            </a:r>
            <a:r>
              <a:rPr lang="en-US" sz="1400" err="1">
                <a:ea typeface="+mn-lt"/>
                <a:cs typeface="+mn-lt"/>
              </a:rPr>
              <a:t>L’École</a:t>
            </a:r>
            <a:r>
              <a:rPr lang="en-US" sz="1400" dirty="0">
                <a:ea typeface="+mn-lt"/>
                <a:cs typeface="+mn-lt"/>
              </a:rPr>
              <a:t> Spring/Summer 2024 fashion collection which focused femininity and the human body as well as strength, softness, and emotion. Instead of showing clothes only on a runway or online, Valentino wanted the clothes to be experienced through movement (dance).</a:t>
            </a:r>
          </a:p>
          <a:p>
            <a:pPr>
              <a:lnSpc>
                <a:spcPct val="170000"/>
              </a:lnSpc>
            </a:pPr>
            <a:r>
              <a:rPr lang="en-US" sz="1400" dirty="0">
                <a:ea typeface="+mn-lt"/>
                <a:cs typeface="+mn-lt"/>
              </a:rPr>
              <a:t>Leong directed and collaborate with dancers to wear the clothing while performing in public areas of Sydney to fulfill the brands' goal of making high fashion feel more accessible.</a:t>
            </a:r>
          </a:p>
          <a:p>
            <a:pPr>
              <a:lnSpc>
                <a:spcPct val="170000"/>
              </a:lnSpc>
            </a:pPr>
            <a:r>
              <a:rPr lang="en-US" sz="1400" dirty="0">
                <a:ea typeface="+mn-lt"/>
                <a:cs typeface="+mn-lt"/>
              </a:rPr>
              <a:t>The nontraditional location allowed everyday passersby to encounter the work outside of a runway or theater setting.</a:t>
            </a:r>
          </a:p>
          <a:p>
            <a:pPr>
              <a:lnSpc>
                <a:spcPct val="170000"/>
              </a:lnSpc>
            </a:pPr>
            <a:r>
              <a:rPr lang="en-US" sz="1400" dirty="0">
                <a:ea typeface="+mn-lt"/>
                <a:cs typeface="+mn-lt"/>
              </a:rPr>
              <a:t>The choreography drew inspiration from the runway show where the collected debuted. </a:t>
            </a:r>
            <a:endParaRPr lang="en-US" dirty="0"/>
          </a:p>
          <a:p>
            <a:pPr marL="457200" lvl="1" indent="0">
              <a:buNone/>
            </a:pPr>
            <a:endParaRPr lang="en-US" sz="1400" dirty="0">
              <a:ea typeface="+mn-lt"/>
              <a:cs typeface="+mn-lt"/>
            </a:endParaRPr>
          </a:p>
          <a:p>
            <a:endParaRPr lang="en-US" sz="1400" dirty="0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</p:txBody>
      </p:sp>
      <p:pic>
        <p:nvPicPr>
          <p:cNvPr id="4" name="Picture 3" descr="Chloe Leong and Valentino L'École partner for Sydney performance">
            <a:extLst>
              <a:ext uri="{FF2B5EF4-FFF2-40B4-BE49-F238E27FC236}">
                <a16:creationId xmlns:a16="http://schemas.microsoft.com/office/drawing/2014/main" id="{6310478F-7508-3077-7E09-93FFE11D4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828" y="1316931"/>
            <a:ext cx="3453413" cy="2293244"/>
          </a:xfrm>
          <a:prstGeom prst="rect">
            <a:avLst/>
          </a:prstGeom>
        </p:spPr>
      </p:pic>
      <p:pic>
        <p:nvPicPr>
          <p:cNvPr id="5" name="Picture 4" descr="Chloe Leong and Valentino L'École partner for Sydney performance">
            <a:extLst>
              <a:ext uri="{FF2B5EF4-FFF2-40B4-BE49-F238E27FC236}">
                <a16:creationId xmlns:a16="http://schemas.microsoft.com/office/drawing/2014/main" id="{CFBC5E23-7D1D-AD92-8851-3DB1895E0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5934" y="4083804"/>
            <a:ext cx="2743200" cy="182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04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0921-A175-258A-D84D-4BB5254E0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Chloe Leong For Valentino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40AE7-ABA8-1383-0F93-91CD4F50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94" y="1612714"/>
            <a:ext cx="7938247" cy="44073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ea typeface="+mn-lt"/>
                <a:cs typeface="+mn-lt"/>
              </a:rPr>
              <a:t>Valentino’s artistic vision for their </a:t>
            </a:r>
            <a:r>
              <a:rPr lang="en-US" sz="2000" dirty="0" err="1">
                <a:ea typeface="+mn-lt"/>
                <a:cs typeface="+mn-lt"/>
              </a:rPr>
              <a:t>L’École</a:t>
            </a:r>
            <a:r>
              <a:rPr lang="en-US" sz="2000" dirty="0">
                <a:ea typeface="+mn-lt"/>
                <a:cs typeface="+mn-lt"/>
              </a:rPr>
              <a:t> collection emphasized performance-based interpretation rather than a stereotypical fashion show. </a:t>
            </a:r>
          </a:p>
          <a:p>
            <a:r>
              <a:rPr lang="en-US" sz="2000" dirty="0">
                <a:ea typeface="+mn-lt"/>
                <a:cs typeface="+mn-lt"/>
              </a:rPr>
              <a:t>Valentino has recently been</a:t>
            </a:r>
            <a:r>
              <a:rPr lang="en-US" sz="2000" dirty="0"/>
              <a:t> exploring artistic collaborations to make their products more immersive for audiences, and Chloe Leong was chosen as a fitting collaboration due to her strong background in contemporary dance and chorography, as well as her extensive experience translating ideas into visual storytelling. </a:t>
            </a:r>
          </a:p>
          <a:p>
            <a:r>
              <a:rPr lang="en-US" sz="2000" dirty="0"/>
              <a:t>As a choreographer and performer, she could use dance to express Valentino's brand identity and emotional depth beyond traditional marketing tactics.</a:t>
            </a:r>
            <a:endParaRPr lang="en-US" dirty="0"/>
          </a:p>
          <a:p>
            <a:r>
              <a:rPr lang="en-US" sz="2000" dirty="0"/>
              <a:t>Leong's ability to capture audience's attention in unconventional spaces allows her to express the artistic approach Valentino wanted to portray. </a:t>
            </a:r>
            <a:endParaRPr lang="en-US" dirty="0"/>
          </a:p>
        </p:txBody>
      </p:sp>
      <p:pic>
        <p:nvPicPr>
          <p:cNvPr id="4" name="Picture 3" descr="Chloe Leong and Valentino L'École partner for Sydney performance">
            <a:extLst>
              <a:ext uri="{FF2B5EF4-FFF2-40B4-BE49-F238E27FC236}">
                <a16:creationId xmlns:a16="http://schemas.microsoft.com/office/drawing/2014/main" id="{9453462A-8ED8-8917-1406-3B268DE0A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519" y="2268887"/>
            <a:ext cx="3482787" cy="232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40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604A-9560-5836-2C42-76A8885BA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Leong and Valentino- according to luxury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47438-85A4-D0A3-EC84-1E17DE945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This collaboration increases Valentino’s credibility by connecting with a highly respected choreographer in the contemporary performance world.</a:t>
            </a:r>
            <a:endParaRPr lang="en-US"/>
          </a:p>
          <a:p>
            <a:r>
              <a:rPr lang="en-US">
                <a:ea typeface="+mn-lt"/>
                <a:cs typeface="+mn-lt"/>
              </a:rPr>
              <a:t>It makes Valentino more prestigious and cultural by making a connection between fashion and a well-loved artform.</a:t>
            </a:r>
          </a:p>
          <a:p>
            <a:r>
              <a:rPr lang="en-US">
                <a:ea typeface="+mn-lt"/>
                <a:cs typeface="+mn-lt"/>
              </a:rPr>
              <a:t>The performances focus on movement and interpretation, translating Valentino’s vision into a cultural and artistic story, reinforcing brand identity.</a:t>
            </a:r>
            <a:endParaRPr lang="en-US"/>
          </a:p>
          <a:p>
            <a:r>
              <a:rPr lang="en-US">
                <a:ea typeface="+mn-lt"/>
                <a:cs typeface="+mn-lt"/>
              </a:rPr>
              <a:t>This collaboration also reflects luxury's emphasis on creating individualized experiences and emotional connections rather than practical use for a product.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81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A489-FF85-8521-6528-8AEAEF103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Mario Schifano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C0338-78F5-529D-9FE4-BD75E0775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93302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400" dirty="0"/>
              <a:t>Mario Schifano was an Italian painter best known for his Postmodern collages combining advertising imagery, wrapping paper, and painted elements.</a:t>
            </a:r>
          </a:p>
          <a:p>
            <a:r>
              <a:rPr lang="en-US" sz="2400" dirty="0"/>
              <a:t>He worked in numerous media, shifting between film, music, or photography—often employing more than one at a time.</a:t>
            </a:r>
          </a:p>
          <a:p>
            <a:r>
              <a:rPr lang="en-US" sz="2400" dirty="0"/>
              <a:t>His later work contains many references to earlier periods in Italian art history.</a:t>
            </a:r>
          </a:p>
          <a:p>
            <a:r>
              <a:rPr lang="en-US" sz="2400" dirty="0"/>
              <a:t>Born in Homs, Libya on September 20, 1934, he emigrated with his family to Italy at a young age and then was self-taught as an artist. He enjoyed a celebrated career before his death in Rome, Italy on January 26, 1998, at the age of 63.</a:t>
            </a:r>
          </a:p>
          <a:p>
            <a:r>
              <a:rPr lang="en-US" sz="2400" dirty="0"/>
              <a:t>He won several awards including the Premio </a:t>
            </a:r>
            <a:r>
              <a:rPr lang="en-US" sz="2400" dirty="0" err="1"/>
              <a:t>Lissone</a:t>
            </a:r>
            <a:r>
              <a:rPr lang="en-US" sz="2400" dirty="0"/>
              <a:t> (</a:t>
            </a:r>
            <a:r>
              <a:rPr lang="en-US" sz="2400" dirty="0" err="1"/>
              <a:t>Lissone</a:t>
            </a:r>
            <a:r>
              <a:rPr lang="en-US" sz="2400" dirty="0"/>
              <a:t> 1961), the Fiorino award, and La Nuova </a:t>
            </a:r>
            <a:r>
              <a:rPr lang="en-US" sz="2400" dirty="0" err="1"/>
              <a:t>Figurazione</a:t>
            </a:r>
            <a:r>
              <a:rPr lang="en-US" sz="2400" dirty="0"/>
              <a:t> (Florence, 1963).</a:t>
            </a:r>
          </a:p>
          <a:p>
            <a:endParaRPr lang="en-US"/>
          </a:p>
        </p:txBody>
      </p:sp>
      <p:pic>
        <p:nvPicPr>
          <p:cNvPr id="1026" name="Picture 2" descr="Mario Schifano | Artsupp">
            <a:extLst>
              <a:ext uri="{FF2B5EF4-FFF2-40B4-BE49-F238E27FC236}">
                <a16:creationId xmlns:a16="http://schemas.microsoft.com/office/drawing/2014/main" id="{1254024D-3EA5-0352-4BFE-3B956116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054" y="373317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47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BFBD3-2E35-3E64-12C4-5A136EC2A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Mario Schifano’s 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25EF70-6E7F-7FD2-EAB5-08DDA4FF01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07" t="26400" r="11037" b="23333"/>
          <a:stretch>
            <a:fillRect/>
          </a:stretch>
        </p:blipFill>
        <p:spPr>
          <a:xfrm>
            <a:off x="949495" y="1690688"/>
            <a:ext cx="3852672" cy="163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15351F-EDF0-B15A-AB39-BACCFEC913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74" t="24652" r="8192" b="19200"/>
          <a:stretch>
            <a:fillRect/>
          </a:stretch>
        </p:blipFill>
        <p:spPr>
          <a:xfrm>
            <a:off x="6096000" y="1656341"/>
            <a:ext cx="3608832" cy="1644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D7250A-3CCE-BABB-4E18-4FF1BF1974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74" t="9066" r="7037" b="10667"/>
          <a:stretch>
            <a:fillRect/>
          </a:stretch>
        </p:blipFill>
        <p:spPr>
          <a:xfrm>
            <a:off x="8357616" y="5209777"/>
            <a:ext cx="2278870" cy="14641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B8172-0C37-2BA9-E460-57C51994A6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30" t="35867" r="2784" b="27008"/>
          <a:stretch>
            <a:fillRect/>
          </a:stretch>
        </p:blipFill>
        <p:spPr>
          <a:xfrm>
            <a:off x="949495" y="5211078"/>
            <a:ext cx="5521917" cy="14615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396FB3-B616-4FB3-C326-63D8C4E7D9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737" t="29199" r="3920" b="27334"/>
          <a:stretch>
            <a:fillRect/>
          </a:stretch>
        </p:blipFill>
        <p:spPr>
          <a:xfrm>
            <a:off x="2028487" y="3522695"/>
            <a:ext cx="4846320" cy="1461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40BA73-1A4D-1F6E-80F0-343E4AB172E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85" t="24653" r="3215" b="25067"/>
          <a:stretch>
            <a:fillRect/>
          </a:stretch>
        </p:blipFill>
        <p:spPr>
          <a:xfrm>
            <a:off x="7559155" y="3522695"/>
            <a:ext cx="4088307" cy="146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27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5E44E-649E-DAD3-3917-5F1035680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0625B-C5A4-3642-B4E0-DED50319D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&amp; Mario Schifano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8DC03-F71C-E873-872E-C75DC4C6E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8088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In November 2023, Valentino collaborated with </a:t>
            </a:r>
            <a:r>
              <a:rPr lang="en-US" err="1"/>
              <a:t>Magazzino</a:t>
            </a:r>
            <a:r>
              <a:rPr lang="en-US"/>
              <a:t> Italian Art, a nonprofit museum and research center focused on Italian art based in Cold Spring, New York.</a:t>
            </a:r>
          </a:p>
          <a:p>
            <a:r>
              <a:rPr lang="en-US"/>
              <a:t>This partnership featured an exhibition of five large-scale paintings by Italian artist Mario Schifano at the new Valentino Madison Avenue flagship store in New York.</a:t>
            </a:r>
          </a:p>
        </p:txBody>
      </p:sp>
      <p:pic>
        <p:nvPicPr>
          <p:cNvPr id="3074" name="Picture 2" descr="Installation view of the Mario Schifano exhibition at Valentino's new Madison Avenue flagship. Courtesy of Magazzino.">
            <a:extLst>
              <a:ext uri="{FF2B5EF4-FFF2-40B4-BE49-F238E27FC236}">
                <a16:creationId xmlns:a16="http://schemas.microsoft.com/office/drawing/2014/main" id="{18E73174-4E4A-1ABC-5E7C-C9CEC1B89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97" y="1975104"/>
            <a:ext cx="4617051" cy="328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083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224A2-0892-7C99-2E18-63D09FD9E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03F2-7308-C6FD-BE0E-ED19996B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Mario Schifano for Valentino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2B65E-45CA-94D5-4871-C8781BF79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In 2023, Valentino was engaging in several collaborations with museums, cultural institutions, and artists to strengthen the brand’s identity as a bridge between haute couture and fine art.</a:t>
            </a:r>
          </a:p>
          <a:p>
            <a:pPr lvl="1"/>
            <a:r>
              <a:rPr lang="en-US"/>
              <a:t>Schifano is a renowned Italian artist based in Rome, and with his art, he bridged the creative energies of Rome and New York. This matches quite well with </a:t>
            </a:r>
            <a:r>
              <a:rPr lang="en-US">
                <a:sym typeface="Wingdings" panose="05000000000000000000" pitchFamily="2" charset="2"/>
              </a:rPr>
              <a:t>Valentino’s</a:t>
            </a:r>
            <a:r>
              <a:rPr lang="en-US"/>
              <a:t> new store opening in New York, while their headquarters is still in Rome.</a:t>
            </a:r>
          </a:p>
          <a:p>
            <a:pPr lvl="1"/>
            <a:r>
              <a:rPr lang="en-US" err="1"/>
              <a:t>Magazzino</a:t>
            </a:r>
            <a:r>
              <a:rPr lang="en-US"/>
              <a:t> Italian Art is the only American museum specializing in Italian art, so the collaboration with them demonstrates Valentino’s commitment to fine art whilst still reflecting their Italian heritage.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37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6DEA4-7E4B-E257-BA2B-E744716DC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5F87-5289-3964-0BAC-A7D7565C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Mario Schifano and Valentino – According to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1D1D-C11B-3B95-D0F5-2FA8876B2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This collaboration elevates Valentino’s brand image and credibility as a patron of the arts by displaying a renowned Italian artist’s work.</a:t>
            </a:r>
          </a:p>
          <a:p>
            <a:r>
              <a:rPr lang="en-US"/>
              <a:t>This collaboration also celebrates and reinforces Valentino’s Italian heritage and origin through this highlighting of Italian art.</a:t>
            </a:r>
          </a:p>
          <a:p>
            <a:r>
              <a:rPr lang="en-US"/>
              <a:t>Mario Schifano’s art blended pop culture with traditional techniques, which aligns well with Valentino’s brand of maintaining their heritage while staying relevant in modern times.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4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17C3-2E31-83BC-BB34-695FC598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Giorgio Di Salvo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82DFB-262D-D412-222B-E27AED963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82853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Started his work in the 1990 rooted in hip hop, which then translated to independent work in graphic design and fashion</a:t>
            </a:r>
          </a:p>
          <a:p>
            <a:r>
              <a:rPr lang="en-US"/>
              <a:t>Launched United Standard in 2015, which became a cultural platform for collaboration in Milan</a:t>
            </a:r>
          </a:p>
          <a:p>
            <a:r>
              <a:rPr lang="en-US"/>
              <a:t>Jumped into the world of music production, multimedia devices, electronics, and sound synthesis</a:t>
            </a:r>
          </a:p>
          <a:p>
            <a:r>
              <a:rPr lang="en-US"/>
              <a:t>Now he creates sound objects that are not only technology but also functionality and design</a:t>
            </a:r>
            <a:endParaRPr lang="en-US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E2FD2-8780-7A7E-F4A5-3D4A4397E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053" y="1027906"/>
            <a:ext cx="3176596" cy="413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25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C9166-2493-AEEF-12A8-EED19CA59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A5F370-769A-882E-4C8B-4C54003E8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59" r="27622" b="-3"/>
          <a:stretch>
            <a:fillRect/>
          </a:stretch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AD0712-D3EE-EEC0-DC6E-3FEBBC8E43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65" b="3"/>
          <a:stretch>
            <a:fillRect/>
          </a:stretch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1616F8-EBAE-892F-D7D5-52A53BE510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71" r="18210" b="3"/>
          <a:stretch>
            <a:fillRect/>
          </a:stretch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FED5A9-92A2-D625-5BA9-5C21AE2498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03" r="4" b="4"/>
          <a:stretch>
            <a:fillRect/>
          </a:stretch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E545D52-A82B-4A1A-AF6D-BD85EC8D26C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Examples of Giorgio Di Salvo’s artwork</a:t>
            </a:r>
          </a:p>
        </p:txBody>
      </p:sp>
    </p:spTree>
    <p:extLst>
      <p:ext uri="{BB962C8B-B14F-4D97-AF65-F5344CB8AC3E}">
        <p14:creationId xmlns:p14="http://schemas.microsoft.com/office/powerpoint/2010/main" val="4278810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B84FF-9B95-7C01-1728-F5D4CB81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2363-C6EA-D545-A42C-0981C2134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&amp; Giorgio Di Salvo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495D-2F75-DA97-A00D-223EE680E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95427"/>
          </a:xfrm>
        </p:spPr>
        <p:txBody>
          <a:bodyPr>
            <a:normAutofit fontScale="92500"/>
          </a:bodyPr>
          <a:lstStyle/>
          <a:p>
            <a:r>
              <a:rPr lang="en-US"/>
              <a:t>Valentino collaborated with Giorgio Di Salvo to create “</a:t>
            </a:r>
            <a:r>
              <a:rPr lang="en-US" err="1"/>
              <a:t>L’Atelier</a:t>
            </a:r>
            <a:r>
              <a:rPr lang="en-US"/>
              <a:t> Sonore” at Madison Avenue boutique in New York in May 2025</a:t>
            </a:r>
          </a:p>
          <a:p>
            <a:r>
              <a:rPr lang="en-US"/>
              <a:t>The activation is an immersive listening room in collaboration with </a:t>
            </a:r>
            <a:r>
              <a:rPr lang="en-US" err="1"/>
              <a:t>Terraforma</a:t>
            </a:r>
            <a:r>
              <a:rPr lang="en-US"/>
              <a:t>, turning sound and architecture into one</a:t>
            </a:r>
          </a:p>
          <a:p>
            <a:r>
              <a:rPr lang="en-US"/>
              <a:t>Features forward-thinking artists on vinyl for a 10-hour live program</a:t>
            </a:r>
          </a:p>
        </p:txBody>
      </p:sp>
      <p:pic>
        <p:nvPicPr>
          <p:cNvPr id="2050" name="Picture 2" descr="valentino-listening-room">
            <a:extLst>
              <a:ext uri="{FF2B5EF4-FFF2-40B4-BE49-F238E27FC236}">
                <a16:creationId xmlns:a16="http://schemas.microsoft.com/office/drawing/2014/main" id="{6558647E-605D-746D-DD1C-C60D89D5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95" y="4065968"/>
            <a:ext cx="3090657" cy="247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alentino-terraforma-sound-room">
            <a:extLst>
              <a:ext uri="{FF2B5EF4-FFF2-40B4-BE49-F238E27FC236}">
                <a16:creationId xmlns:a16="http://schemas.microsoft.com/office/drawing/2014/main" id="{7310DBB6-1345-7E0F-293E-BDEA2F7AE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74" y="4065968"/>
            <a:ext cx="1887052" cy="253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alentino opens L’Atelier Sonore in New York | The Impression">
            <a:extLst>
              <a:ext uri="{FF2B5EF4-FFF2-40B4-BE49-F238E27FC236}">
                <a16:creationId xmlns:a16="http://schemas.microsoft.com/office/drawing/2014/main" id="{063366F3-7A61-467F-F720-F0279EDBC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548" y="4078192"/>
            <a:ext cx="3770329" cy="251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222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8C65F-15B8-FD11-D8D0-C5290D373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4183-D481-49C0-0357-7D2D64BFA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Giorgio Di Salvo for Valentino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FCD7F-D2C1-F82F-06EE-B2158A92B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Alessandro Michele became the creative director in 2024</a:t>
            </a:r>
          </a:p>
          <a:p>
            <a:r>
              <a:rPr lang="en-US"/>
              <a:t>Aims to blend elegance while modernizing</a:t>
            </a:r>
          </a:p>
          <a:p>
            <a:r>
              <a:rPr lang="en-US"/>
              <a:t>Goals to attract younger audiences and emphasize individuality and expression</a:t>
            </a:r>
          </a:p>
          <a:p>
            <a:r>
              <a:rPr lang="en-US"/>
              <a:t>This activation is meant to showcase a rich and sensuous vision with a vintage flair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pic>
        <p:nvPicPr>
          <p:cNvPr id="4102" name="Picture 6" descr="terraforma atelier sonore event thank you">
            <a:extLst>
              <a:ext uri="{FF2B5EF4-FFF2-40B4-BE49-F238E27FC236}">
                <a16:creationId xmlns:a16="http://schemas.microsoft.com/office/drawing/2014/main" id="{7639FCE0-7AE2-49A1-D0E3-5F3BF7AB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099" y="4308983"/>
            <a:ext cx="4336330" cy="243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681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045FD-7D44-8C84-402C-40496DB2D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E2BBB-EBDF-51C3-A4CA-2EC6C0CD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Valentino &amp; Giorgio Di Salvo – according to luxury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F0301-5CB8-4187-6639-C377660FB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collaboration demonstrates a desire for the brand to gain recognition of craftsmanship beyond fashion.</a:t>
            </a:r>
          </a:p>
          <a:p>
            <a:r>
              <a:rPr lang="en-US"/>
              <a:t>The collaboration strategically highlights Valentino’s values of creativity, innovation, and inclusivity, which are all encompassed by this sound experience.</a:t>
            </a:r>
          </a:p>
          <a:p>
            <a:r>
              <a:rPr lang="en-US"/>
              <a:t>Modernizes luxury to remain relevant and progressive without losing its heritage.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67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A2CE-48DC-F5C2-7AB1-A66A5AEE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4B28C-3565-B75A-626D-D278DF5BA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469"/>
            <a:ext cx="10515600" cy="4351338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>
                <a:ea typeface="+mn-lt"/>
                <a:cs typeface="+mn-lt"/>
                <a:hlinkClick r:id="rId2"/>
              </a:rPr>
              <a:t>https://en.wikipedia.org/wiki/Anish_Kapoor</a:t>
            </a:r>
            <a:r>
              <a:rPr lang="en-US">
                <a:ea typeface="+mn-lt"/>
                <a:cs typeface="+mn-lt"/>
              </a:rPr>
              <a:t> </a:t>
            </a:r>
          </a:p>
          <a:p>
            <a:r>
              <a:rPr lang="en-US">
                <a:ea typeface="+mn-lt"/>
                <a:cs typeface="+mn-lt"/>
                <a:hlinkClick r:id="rId3"/>
              </a:rPr>
              <a:t>https://www.lissongallery.com/news/orizzonti-rosso-featuring-anish-kapoor-at-palazzo-mignanelli-23-rome-italy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r>
              <a:rPr lang="en-US">
                <a:hlinkClick r:id="rId4"/>
              </a:rPr>
              <a:t>https://www.artnet.com/artists/mario-schifano/</a:t>
            </a:r>
            <a:r>
              <a:rPr lang="en-US"/>
              <a:t> </a:t>
            </a:r>
          </a:p>
          <a:p>
            <a:r>
              <a:rPr lang="en-US">
                <a:hlinkClick r:id="rId5"/>
              </a:rPr>
              <a:t>https://news.artnet.com/art-world/valentino-magazzino-mario-schifano-2394885</a:t>
            </a:r>
            <a:r>
              <a:rPr lang="en-US"/>
              <a:t> </a:t>
            </a:r>
          </a:p>
          <a:p>
            <a:r>
              <a:rPr lang="en-US">
                <a:hlinkClick r:id="rId6"/>
              </a:rPr>
              <a:t>https://www.magazzino.art/visit/exhibitions/mario-schifano-the-rise-of-the-60s</a:t>
            </a:r>
            <a:endParaRPr lang="en-US"/>
          </a:p>
          <a:p>
            <a:r>
              <a:rPr lang="en-US">
                <a:ea typeface="+mn-lt"/>
                <a:cs typeface="+mn-lt"/>
                <a:hlinkClick r:id="rId7"/>
              </a:rPr>
              <a:t>https://www.rogerdean.com/paintings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  <a:hlinkClick r:id="rId8"/>
              </a:rPr>
              <a:t>https://hypebeast.com/2020/3/valentino-crossbody-roger-dean-red-dragon</a:t>
            </a:r>
          </a:p>
          <a:p>
            <a:r>
              <a:rPr lang="en-US">
                <a:ea typeface="+mn-lt"/>
                <a:cs typeface="+mn-lt"/>
                <a:hlinkClick r:id="rId9"/>
              </a:rPr>
              <a:t>https://tradingboundariesfineart.com/news/3-valentino-roger-dean-collaboration-spring-summer-2020/</a:t>
            </a:r>
          </a:p>
          <a:p>
            <a:r>
              <a:rPr lang="en-US">
                <a:ea typeface="+mn-lt"/>
                <a:cs typeface="+mn-lt"/>
                <a:hlinkClick r:id="rId10"/>
              </a:rPr>
              <a:t>https://www.russh.com/chloe-leong-valentino-lecole-sydney/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r>
              <a:rPr lang="en-US">
                <a:ea typeface="+mn-lt"/>
                <a:cs typeface="+mn-lt"/>
                <a:hlinkClick r:id="rId11"/>
              </a:rPr>
              <a:t>https://harpersbazaar.com.au/vanentino-lecole-skin-deep/</a:t>
            </a:r>
            <a:r>
              <a:rPr lang="en-US">
                <a:ea typeface="+mn-lt"/>
                <a:cs typeface="+mn-lt"/>
              </a:rPr>
              <a:t> </a:t>
            </a:r>
          </a:p>
          <a:p>
            <a:r>
              <a:rPr lang="en-US">
                <a:ea typeface="+mn-lt"/>
                <a:cs typeface="+mn-lt"/>
                <a:hlinkClick r:id="rId12"/>
              </a:rPr>
              <a:t>https://www.chloeleong.com.au/</a:t>
            </a:r>
            <a:r>
              <a:rPr lang="en-US">
                <a:ea typeface="+mn-lt"/>
                <a:cs typeface="+mn-lt"/>
              </a:rPr>
              <a:t> </a:t>
            </a:r>
          </a:p>
          <a:p>
            <a:r>
              <a:rPr lang="en-US">
                <a:ea typeface="+mn-lt"/>
                <a:cs typeface="+mn-lt"/>
                <a:hlinkClick r:id="rId13"/>
              </a:rPr>
              <a:t>https://www.valentino.com/ko-kr/experience/ooh-ecole</a:t>
            </a:r>
            <a:r>
              <a:rPr lang="en-US">
                <a:ea typeface="+mn-lt"/>
                <a:cs typeface="+mn-lt"/>
              </a:rPr>
              <a:t> </a:t>
            </a:r>
          </a:p>
          <a:p>
            <a:r>
              <a:rPr lang="en-US">
                <a:solidFill>
                  <a:srgbClr val="96607D"/>
                </a:solidFill>
                <a:hlinkClick r:id="rId14"/>
              </a:rPr>
              <a:t>https://www.noiregallery.com/artist/giorgio-di-salvo/</a:t>
            </a:r>
            <a:endParaRPr lang="en-US">
              <a:solidFill>
                <a:srgbClr val="96607D"/>
              </a:solidFill>
            </a:endParaRPr>
          </a:p>
          <a:p>
            <a:r>
              <a:rPr lang="en-US">
                <a:hlinkClick r:id="rId15"/>
              </a:rPr>
              <a:t>Valentino Just Changed What a Brand Activation Can Look Like With Its Latest New York Project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93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Valentino and the Arts</vt:lpstr>
      <vt:lpstr>Gary Hume</vt:lpstr>
      <vt:lpstr>Examples of Gary Hume’s artwork</vt:lpstr>
      <vt:lpstr>Burberry &amp; Gary Hume</vt:lpstr>
      <vt:lpstr>Why Gary Hume for Burberry now?</vt:lpstr>
      <vt:lpstr>Burberry &amp; Gary Hume – according to luxury theory</vt:lpstr>
      <vt:lpstr>Anish Kapoor </vt:lpstr>
      <vt:lpstr>Examples of Anish Kapoor's Artwork</vt:lpstr>
      <vt:lpstr>Valentino &amp; Anish Kapoor</vt:lpstr>
      <vt:lpstr>Why Kapoor for Valentino now?</vt:lpstr>
      <vt:lpstr>Kapoor and Valentino- according to luxury theory</vt:lpstr>
      <vt:lpstr>Roger Dean</vt:lpstr>
      <vt:lpstr>Example of Roger Dean's Work</vt:lpstr>
      <vt:lpstr>Valentino and Roger Dean</vt:lpstr>
      <vt:lpstr>Why Roger Dean for Valentino Now?</vt:lpstr>
      <vt:lpstr>Roger Dean and Valentino – According to Theory</vt:lpstr>
      <vt:lpstr>Chloe Leong</vt:lpstr>
      <vt:lpstr>Examples of Chloe Leong's Work</vt:lpstr>
      <vt:lpstr>Valentino and Chloe Leong's Work</vt:lpstr>
      <vt:lpstr>Why Chloe Leong For Valentino Now?</vt:lpstr>
      <vt:lpstr>Leong and Valentino- according to luxury theory</vt:lpstr>
      <vt:lpstr>Mario Schifano</vt:lpstr>
      <vt:lpstr>Examples of Mario Schifano’s Work</vt:lpstr>
      <vt:lpstr>Valentino &amp; Mario Schifano</vt:lpstr>
      <vt:lpstr>Why Mario Schifano for Valentino now?</vt:lpstr>
      <vt:lpstr>Mario Schifano and Valentino – According to Theory</vt:lpstr>
      <vt:lpstr>Giorgio Di Salvo</vt:lpstr>
      <vt:lpstr>PowerPoint Presentation</vt:lpstr>
      <vt:lpstr>Valentino &amp; Giorgio Di Salvo </vt:lpstr>
      <vt:lpstr>Why Giorgio Di Salvo for Valentino now?</vt:lpstr>
      <vt:lpstr>Valentino &amp; Giorgio Di Salvo – according to luxury theory</vt:lpstr>
      <vt:lpstr>References</vt:lpstr>
    </vt:vector>
  </TitlesOfParts>
  <Company>Susquehanna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Pishko, Joanna E.</dc:creator>
  <cp:revision>35</cp:revision>
  <dcterms:created xsi:type="dcterms:W3CDTF">2025-09-15T13:25:10Z</dcterms:created>
  <dcterms:modified xsi:type="dcterms:W3CDTF">2026-02-05T03:01:49Z</dcterms:modified>
</cp:coreProperties>
</file>